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4" d="100"/>
          <a:sy n="74" d="100"/>
        </p:scale>
        <p:origin x="35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337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Support : quatre documents de presse du lundi 8 juin 1936 (L’Humanité, un extrait « Un accord général est signé », L’Intransigeant, Le Figaro). Chaque article est résumé sur une diapositive, puis comparé.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Repères à rappeler avant d’analyser les articles. Les chiffres (plus d’un million de grévistes en juin) sont des ordres de grandeur classiques du manuel.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Presse communiste : ton triomphal, militant. Le PCF soutient le gouvernement sans y participer. La caricature en haut à droite (« vrai mystère de la Passion ») vise les décrets-lois Laval.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Compte rendu factuel qui nomme les négociateurs : le gouvernement joue un rôle d’arbitre entre patronat et syndicats, ce qui est nouveau. Le journal source n’est pas identifiable sur l’image fournie ; à préciser si vous le connaissez.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 informatif et attentiste. Le texte de la plupart des colonnes est trop petit sur le document pour être lu : ce résumé s’appuie sur les titres et intertitres lisibles.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Ton prudent, presse conservatrice. Résumé fondé sur les titres lisibles de la Une.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Colonnes de largeur 18/26/34/22 %.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 lois sociales annoncées (congés payés, 40 heures, conventions collectives) sont votées en juin 1936.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1795859"/>
            <a:ext cx="10883392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kern="0" spc="200" dirty="0">
                <a:solidFill>
                  <a:srgbClr val="D9B84A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ÉTUDE DE DOCUMENTS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812800" y="2273366"/>
            <a:ext cx="10883392" cy="2265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880"/>
              </a:lnSpc>
              <a:buNone/>
            </a:pPr>
            <a:r>
              <a:rPr lang="en-US" sz="5600" b="1" dirty="0">
                <a:solidFill>
                  <a:srgbClr val="F4EFE4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8 juin 1936 :</a:t>
            </a:r>
            <a:endParaRPr lang="en-US" sz="5600" dirty="0"/>
          </a:p>
          <a:p>
            <a:pPr marL="0" indent="0" algn="l">
              <a:lnSpc>
                <a:spcPts val="5880"/>
              </a:lnSpc>
              <a:buNone/>
            </a:pPr>
            <a:r>
              <a:rPr lang="en-US" sz="5600" b="1" dirty="0">
                <a:solidFill>
                  <a:srgbClr val="F4EFE4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l’accord Matignon</a:t>
            </a:r>
            <a:endParaRPr lang="en-US" sz="5600" dirty="0"/>
          </a:p>
          <a:p>
            <a:pPr marL="0" indent="0" algn="l">
              <a:lnSpc>
                <a:spcPts val="5880"/>
              </a:lnSpc>
              <a:buNone/>
            </a:pPr>
            <a:r>
              <a:rPr lang="en-US" sz="5600" b="1" dirty="0">
                <a:solidFill>
                  <a:srgbClr val="F4EFE4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dans la presse</a:t>
            </a:r>
            <a:endParaRPr lang="en-US" sz="5600" dirty="0"/>
          </a:p>
        </p:txBody>
      </p:sp>
      <p:sp>
        <p:nvSpPr>
          <p:cNvPr id="4" name="Text 2"/>
          <p:cNvSpPr/>
          <p:nvPr/>
        </p:nvSpPr>
        <p:spPr>
          <a:xfrm>
            <a:off x="812800" y="4742127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dirty="0">
                <a:solidFill>
                  <a:srgbClr val="CFC8B8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Quatre documents, un même événement, des lectures différentes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Le contexte : un printemps de grèves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572882"/>
            <a:ext cx="2501900" cy="2418821"/>
          </a:xfrm>
          <a:prstGeom prst="roundRect">
            <a:avLst>
              <a:gd name="adj" fmla="val 4069"/>
            </a:avLst>
          </a:prstGeom>
          <a:solidFill>
            <a:srgbClr val="FBF8F1"/>
          </a:solidFill>
          <a:ln w="6350">
            <a:solidFill>
              <a:srgbClr val="D9D2C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802540"/>
            <a:ext cx="2103861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5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26 AVRIL – 3 MAI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1045633" y="2122554"/>
            <a:ext cx="2103861" cy="302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Victoire électorale</a:t>
            </a:r>
            <a:endParaRPr lang="en-US" sz="1900" dirty="0"/>
          </a:p>
        </p:txBody>
      </p:sp>
      <p:sp>
        <p:nvSpPr>
          <p:cNvPr id="6" name="Text 4"/>
          <p:cNvSpPr/>
          <p:nvPr/>
        </p:nvSpPr>
        <p:spPr>
          <a:xfrm>
            <a:off x="1045633" y="2488936"/>
            <a:ext cx="2103861" cy="102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Front populaire (SFIO, radicaux, PCF) gagne les élections législatives.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502025" y="1572882"/>
            <a:ext cx="2501900" cy="2418821"/>
          </a:xfrm>
          <a:prstGeom prst="roundRect">
            <a:avLst>
              <a:gd name="adj" fmla="val 4069"/>
            </a:avLst>
          </a:prstGeom>
          <a:solidFill>
            <a:srgbClr val="FBF8F1"/>
          </a:solidFill>
          <a:ln w="6350">
            <a:solidFill>
              <a:srgbClr val="D9D2C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731683" y="1802540"/>
            <a:ext cx="2103861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5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MAI – JUIN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731683" y="2122554"/>
            <a:ext cx="2103861" cy="5803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Grèves avec occupation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3731683" y="2766417"/>
            <a:ext cx="2103861" cy="102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mouvement gagne les usines, puis toute la région parisienne : plus de 1 million de grévistes.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188075" y="1572882"/>
            <a:ext cx="2501900" cy="2418821"/>
          </a:xfrm>
          <a:prstGeom prst="roundRect">
            <a:avLst>
              <a:gd name="adj" fmla="val 4069"/>
            </a:avLst>
          </a:prstGeom>
          <a:solidFill>
            <a:srgbClr val="FBF8F1"/>
          </a:solidFill>
          <a:ln w="6350">
            <a:solidFill>
              <a:srgbClr val="D9D2C1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417733" y="1802540"/>
            <a:ext cx="2103861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5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 JUIN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6417733" y="2122554"/>
            <a:ext cx="2103861" cy="5803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Gouvernement Blum</a:t>
            </a: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6417733" y="2766417"/>
            <a:ext cx="2103861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Léon Blum devient président du Conseil et veut apaiser le conflit.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8874125" y="1572882"/>
            <a:ext cx="2501900" cy="2418821"/>
          </a:xfrm>
          <a:prstGeom prst="roundRect">
            <a:avLst>
              <a:gd name="adj" fmla="val 4069"/>
            </a:avLst>
          </a:prstGeom>
          <a:solidFill>
            <a:srgbClr val="FBF8F1"/>
          </a:solidFill>
          <a:ln w="6350">
            <a:solidFill>
              <a:srgbClr val="D9D2C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03784" y="1802540"/>
            <a:ext cx="2103861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kern="0" spc="5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NUIT DU 7 AU 8 JUIN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9103784" y="2122554"/>
            <a:ext cx="2103861" cy="30288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85"/>
              </a:lnSpc>
              <a:buNone/>
            </a:pPr>
            <a:r>
              <a:rPr lang="en-US" sz="19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Accord Matignon</a:t>
            </a:r>
            <a:endParaRPr lang="en-US" sz="1900" dirty="0"/>
          </a:p>
        </p:txBody>
      </p:sp>
      <p:sp>
        <p:nvSpPr>
          <p:cNvPr id="18" name="Text 16"/>
          <p:cNvSpPr/>
          <p:nvPr/>
        </p:nvSpPr>
        <p:spPr>
          <a:xfrm>
            <a:off x="9103784" y="2488936"/>
            <a:ext cx="2103861" cy="102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Patronat (CGPF) et CGT négocient sous l’arbitrage du gouvernement.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12800" y="4248878"/>
            <a:ext cx="10883392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presse du lundi 8 juin 1936 rend compte de cette négociation, chacun selon son camp.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575564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L’HUMANITÉ · ORGANE DU PARTI COMMUNISTE (S.F.I.C.)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203920"/>
            <a:ext cx="5755640" cy="423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36"/>
              </a:lnSpc>
              <a:buNone/>
            </a:pPr>
            <a:r>
              <a:rPr lang="en-US" sz="28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« La victoire est acquise ! 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31850" y="1779984"/>
            <a:ext cx="0" cy="1118725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1805384"/>
            <a:ext cx="553326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accord conclu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8700" y="2099999"/>
            <a:ext cx="5533263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Accord entre syndicats patronaux et C.G.T. : droit syndical et délégués d’atelier reconnus, salaires en hausse de 7 à 15 % sans perte des avantages acquis.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31850" y="3038410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8700" y="3063810"/>
            <a:ext cx="553326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 récit de victoire ouvrière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8700" y="3358423"/>
            <a:ext cx="5533263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 L’unité pour le pain a vaincu ! » : le journal célèbre les grèves et énumère les nouvelles victoires, secteur par secteur.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31850" y="4039064"/>
            <a:ext cx="0" cy="1118725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4064464"/>
            <a:ext cx="553326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soutien du PCF à Blum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8700" y="4359077"/>
            <a:ext cx="5533263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Thorez fait acclamer le soutien du parti au gouvernement au Vel’ d’Hiv ; l’éditorial « Travail et propriété » défend la légitimité des grèves face aux « 200 familles ».</a:t>
            </a:r>
            <a:endParaRPr lang="en-US" sz="1450" dirty="0"/>
          </a:p>
        </p:txBody>
      </p:sp>
      <p:pic>
        <p:nvPicPr>
          <p:cNvPr id="13" name="Image 0" descr="Une de L’Humanité du 8 juin 1936 : La victoire est acquise !"/>
          <p:cNvPicPr>
            <a:picLocks noChangeAspect="1"/>
          </p:cNvPicPr>
          <p:nvPr/>
        </p:nvPicPr>
        <p:blipFill>
          <a:blip r:embed="rId3"/>
          <a:srcRect l="-83" r="-83"/>
          <a:stretch/>
        </p:blipFill>
        <p:spPr>
          <a:xfrm>
            <a:off x="6813550" y="819150"/>
            <a:ext cx="4559300" cy="302895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6810375" y="815975"/>
            <a:ext cx="4565650" cy="3035300"/>
          </a:xfrm>
          <a:prstGeom prst="rect">
            <a:avLst/>
          </a:prstGeom>
          <a:noFill/>
          <a:ln w="6350">
            <a:solidFill>
              <a:srgbClr val="D9D2C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738473" y="3956050"/>
            <a:ext cx="264072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Une de L’Humanité, lundi 8 juin 1936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62788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EXTRAIT DE PRESSE · 8 JUIN 1936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203920"/>
            <a:ext cx="6278880" cy="423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36"/>
              </a:lnSpc>
              <a:buNone/>
            </a:pPr>
            <a:r>
              <a:rPr lang="en-US" sz="28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« Un accord général est signé 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31850" y="1779984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1805384"/>
            <a:ext cx="605650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cadre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8700" y="2099999"/>
            <a:ext cx="6056503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Une conférence tenue sous la présidence de Léon Blum, président du Conseil, en présence de Roger Salengro, ministre de l’Intérieur.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31850" y="2780640"/>
            <a:ext cx="0" cy="1118725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8700" y="2806040"/>
            <a:ext cx="605650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Côté patronal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8700" y="3100653"/>
            <a:ext cx="6056503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Confédération générale de la production française (CGPF) est représentée par MM. Duchemin, Lambert-Ribot, Richemont et Dalbouze.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31850" y="4039064"/>
            <a:ext cx="0" cy="60318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4064464"/>
            <a:ext cx="6056503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Côté syndical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8700" y="4359077"/>
            <a:ext cx="6056503" cy="2831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CGT a délégué MM. Jouhaux, Cordier, Frachon, Milan et Sémat.</a:t>
            </a:r>
            <a:endParaRPr lang="en-US" sz="1450" dirty="0"/>
          </a:p>
        </p:txBody>
      </p:sp>
      <p:pic>
        <p:nvPicPr>
          <p:cNvPr id="13" name="Image 0" descr="Extrait de presse : Un accord général est signé"/>
          <p:cNvPicPr>
            <a:picLocks noChangeAspect="1"/>
          </p:cNvPicPr>
          <p:nvPr/>
        </p:nvPicPr>
        <p:blipFill>
          <a:blip r:embed="rId3"/>
          <a:srcRect l="-83" r="-83"/>
          <a:stretch/>
        </p:blipFill>
        <p:spPr>
          <a:xfrm>
            <a:off x="7321550" y="819150"/>
            <a:ext cx="4051300" cy="244475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318375" y="815975"/>
            <a:ext cx="4057650" cy="2451100"/>
          </a:xfrm>
          <a:prstGeom prst="rect">
            <a:avLst/>
          </a:prstGeom>
          <a:noFill/>
          <a:ln w="6350">
            <a:solidFill>
              <a:srgbClr val="D9D2C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31524" y="3371850"/>
            <a:ext cx="3547676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titre du journal n’apparaît pas sur le document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7017957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L’INTRANSIGEANT · JOURNAL DU SOIR · 3E ÉDITION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203920"/>
            <a:ext cx="7017957" cy="821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36"/>
              </a:lnSpc>
              <a:buNone/>
            </a:pPr>
            <a:r>
              <a:rPr lang="en-US" sz="28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« Le gouvernement s’efforce de régler le conflit du travail 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31850" y="2178248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2203648"/>
            <a:ext cx="679558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pouvoir agit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8700" y="2498263"/>
            <a:ext cx="679558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Majorité de 174 voix à la Chambre ; premier train de projets de loi déposé : amnistie, 40 heures, contrats collectifs, congés payés.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31850" y="3178904"/>
            <a:ext cx="0" cy="1118725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8700" y="3204304"/>
            <a:ext cx="679558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Des négociations en cours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8700" y="3498918"/>
            <a:ext cx="6795580" cy="7987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 Journée de négociations entre patrons et ouvriers » : plusieurs accords sont sur le point d’être conclus ; aux Halles centrales, toutes les grèves sont terminées.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31850" y="4437329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4462729"/>
            <a:ext cx="679558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Une Une partagée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8700" y="4757341"/>
            <a:ext cx="6795580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L’accord n’est pas encore titré. Un encadré « Contre l’anarchie » côtoie le sport (Prix de Diane) et le cinéma.</a:t>
            </a:r>
            <a:endParaRPr lang="en-US" sz="1450" dirty="0"/>
          </a:p>
        </p:txBody>
      </p:sp>
      <p:pic>
        <p:nvPicPr>
          <p:cNvPr id="13" name="Image 0" descr="Une de L’Intransigeant du 8 juin 1936"/>
          <p:cNvPicPr>
            <a:picLocks noChangeAspect="1"/>
          </p:cNvPicPr>
          <p:nvPr/>
        </p:nvPicPr>
        <p:blipFill>
          <a:blip r:embed="rId3"/>
          <a:srcRect t="-68" b="-68"/>
          <a:stretch/>
        </p:blipFill>
        <p:spPr>
          <a:xfrm>
            <a:off x="8039100" y="819150"/>
            <a:ext cx="3333750" cy="471170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8035925" y="815975"/>
            <a:ext cx="3340100" cy="4718050"/>
          </a:xfrm>
          <a:prstGeom prst="rect">
            <a:avLst/>
          </a:prstGeom>
          <a:noFill/>
          <a:ln w="6350">
            <a:solidFill>
              <a:srgbClr val="D9D2C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6965633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b="1" kern="0" spc="100" dirty="0">
                <a:solidFill>
                  <a:srgbClr val="A4231B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FIGARO · LUNDI 8 JUIN 1936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12800" y="1203920"/>
            <a:ext cx="6965633" cy="122019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36"/>
              </a:lnSpc>
              <a:buNone/>
            </a:pPr>
            <a:r>
              <a:rPr lang="en-US" sz="28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« Un accord est intervenu cette nuit entre le gouvernement, les délégations patronales et la C.G.T. 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831850" y="2576513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28700" y="2601913"/>
            <a:ext cx="674325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L’annonce, au conditionnel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28700" y="2896527"/>
            <a:ext cx="67432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 Si les grévistes acceptent cette décision, la reprise du travail sera prochaine » : l’accord n’est pas présenté comme définitif.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831850" y="3577168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8700" y="3602568"/>
            <a:ext cx="674325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Les effets concrets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28700" y="3897182"/>
            <a:ext cx="67432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 La distribution de l’essence reprend ce matin » : le journal insiste sur le retour à la normale pour les lecteurs.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831850" y="4577823"/>
            <a:ext cx="0" cy="860954"/>
          </a:xfrm>
          <a:prstGeom prst="line">
            <a:avLst/>
          </a:prstGeom>
          <a:noFill/>
          <a:ln w="38100">
            <a:solidFill>
              <a:srgbClr val="A4231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28700" y="4603223"/>
            <a:ext cx="6743256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C1B19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politique en marge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28700" y="4897834"/>
            <a:ext cx="6743256" cy="5409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030"/>
              </a:lnSpc>
              <a:buNone/>
            </a:pPr>
            <a:r>
              <a:rPr lang="en-US" sz="145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« La première majorité » et « Le Front populaire manifeste au Vélodrome d’Hiver » : le journal rend compte du nouveau pouvoir avec distance.</a:t>
            </a:r>
            <a:endParaRPr lang="en-US" sz="1450" dirty="0"/>
          </a:p>
        </p:txBody>
      </p:sp>
      <p:pic>
        <p:nvPicPr>
          <p:cNvPr id="13" name="Image 0" descr="Une du Figaro du 8 juin 1936"/>
          <p:cNvPicPr>
            <a:picLocks noChangeAspect="1"/>
          </p:cNvPicPr>
          <p:nvPr/>
        </p:nvPicPr>
        <p:blipFill>
          <a:blip r:embed="rId3"/>
          <a:srcRect t="-61" b="-61"/>
          <a:stretch/>
        </p:blipFill>
        <p:spPr>
          <a:xfrm>
            <a:off x="7988300" y="819150"/>
            <a:ext cx="3384550" cy="4705350"/>
          </a:xfrm>
          <a:prstGeom prst="rect">
            <a:avLst/>
          </a:prstGeom>
        </p:spPr>
      </p:pic>
      <p:sp>
        <p:nvSpPr>
          <p:cNvPr id="14" name="Shape 11"/>
          <p:cNvSpPr/>
          <p:nvPr/>
        </p:nvSpPr>
        <p:spPr>
          <a:xfrm>
            <a:off x="7985125" y="815975"/>
            <a:ext cx="3390900" cy="4711700"/>
          </a:xfrm>
          <a:prstGeom prst="rect">
            <a:avLst/>
          </a:prstGeom>
          <a:noFill/>
          <a:ln w="6350">
            <a:solidFill>
              <a:srgbClr val="D9D2C1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EF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72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520"/>
              </a:lnSpc>
              <a:buNone/>
            </a:pPr>
            <a:r>
              <a:rPr lang="en-US" sz="3200" b="1" dirty="0">
                <a:solidFill>
                  <a:srgbClr val="1C1B19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Un même événement, quatre traitements</a:t>
            </a:r>
            <a:endParaRPr lang="en-US" sz="3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2800" y="1513815"/>
          <a:ext cx="10566400" cy="2925433"/>
        </p:xfrm>
        <a:graphic>
          <a:graphicData uri="http://schemas.openxmlformats.org/drawingml/2006/table">
            <a:tbl>
              <a:tblPr/>
              <a:tblGrid>
                <a:gridCol w="19019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726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592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6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5961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Journal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E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Titre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E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Ce qui est mis en avant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ED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b="1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Ton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D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6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L’Humanité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« La victoire est acquise ! »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Conquêtes ouvrières, unité, soutien à Blum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Triomphal, militant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486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Extrait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« Un accord général est signé »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Les négociateurs et le rôle de l’État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Factuel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486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L’Intransigeant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« Le gouvernement s’efforce… »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Action parlementaire, négociations en cours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Informatif, attentiste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4868"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Le Figaro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« Un accord est intervenu cette nuit »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Le fait, la reprise du travail, le retour à la normale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960"/>
                        </a:lnSpc>
                        <a:buNone/>
                      </a:pPr>
                      <a:r>
                        <a:rPr lang="en-US" sz="1400" dirty="0">
                          <a:solidFill>
                            <a:srgbClr val="1C1B19"/>
                          </a:solidFill>
                          <a:latin typeface="Public Sans" pitchFamily="34" charset="0"/>
                          <a:ea typeface="Public Sans" pitchFamily="34" charset="-122"/>
                          <a:cs typeface="Public Sans" pitchFamily="34" charset="-120"/>
                        </a:rPr>
                        <a:t>Prudent, conditionnel</a:t>
                      </a:r>
                      <a:endParaRPr lang="en-US" sz="1400" dirty="0">
                        <a:latin typeface="Public Sans" charset="0"/>
                        <a:ea typeface="Public Sans" charset="0"/>
                        <a:cs typeface="Public Sans" charset="0"/>
                      </a:endParaRPr>
                    </a:p>
                  </a:txBody>
                  <a:tcPr marL="62230" marR="62230" marT="62230" marB="62230">
                    <a:lnL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4C0B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B574F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C1B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60"/>
              </a:lnSpc>
              <a:buNone/>
            </a:pPr>
            <a:r>
              <a:rPr lang="en-US" sz="3600" b="1" dirty="0">
                <a:solidFill>
                  <a:srgbClr val="F4EFE4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À retenir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2800" y="1569709"/>
            <a:ext cx="3403600" cy="1997670"/>
          </a:xfrm>
          <a:prstGeom prst="roundRect">
            <a:avLst>
              <a:gd name="adj" fmla="val 5086"/>
            </a:avLst>
          </a:prstGeom>
          <a:solidFill>
            <a:srgbClr val="2A2925"/>
          </a:solidFill>
          <a:ln/>
        </p:spPr>
      </p:sp>
      <p:sp>
        <p:nvSpPr>
          <p:cNvPr id="4" name="Text 2"/>
          <p:cNvSpPr/>
          <p:nvPr/>
        </p:nvSpPr>
        <p:spPr>
          <a:xfrm>
            <a:off x="1066800" y="1823709"/>
            <a:ext cx="2982468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D9B84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Le contenu de l’accord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66800" y="2246579"/>
            <a:ext cx="298246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4DDC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Droit syndical, délégués d’atelier, salaires en hausse de 7 à 15 %.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394200" y="1569709"/>
            <a:ext cx="3403600" cy="1997670"/>
          </a:xfrm>
          <a:prstGeom prst="roundRect">
            <a:avLst>
              <a:gd name="adj" fmla="val 5086"/>
            </a:avLst>
          </a:prstGeom>
          <a:solidFill>
            <a:srgbClr val="2A2925"/>
          </a:solidFill>
          <a:ln/>
        </p:spPr>
      </p:sp>
      <p:sp>
        <p:nvSpPr>
          <p:cNvPr id="7" name="Text 5"/>
          <p:cNvSpPr/>
          <p:nvPr/>
        </p:nvSpPr>
        <p:spPr>
          <a:xfrm>
            <a:off x="4648200" y="1823709"/>
            <a:ext cx="2982468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D9B84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Le rôle de l’État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4648200" y="2246579"/>
            <a:ext cx="298246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4DDC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Le gouvernement Blum arbitre entre patronat et CGT, et annonce des lois sociales.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7975600" y="1569709"/>
            <a:ext cx="3403600" cy="1997670"/>
          </a:xfrm>
          <a:prstGeom prst="roundRect">
            <a:avLst>
              <a:gd name="adj" fmla="val 5086"/>
            </a:avLst>
          </a:prstGeom>
          <a:solidFill>
            <a:srgbClr val="2A2925"/>
          </a:solidFill>
          <a:ln/>
        </p:spPr>
      </p:sp>
      <p:sp>
        <p:nvSpPr>
          <p:cNvPr id="10" name="Text 8"/>
          <p:cNvSpPr/>
          <p:nvPr/>
        </p:nvSpPr>
        <p:spPr>
          <a:xfrm>
            <a:off x="8229600" y="1823709"/>
            <a:ext cx="2982468" cy="3466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30"/>
              </a:lnSpc>
              <a:buNone/>
            </a:pPr>
            <a:r>
              <a:rPr lang="en-US" sz="2200" b="1" dirty="0">
                <a:solidFill>
                  <a:srgbClr val="D9B84A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Des lectures opposées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8229600" y="2246579"/>
            <a:ext cx="2982468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E4DDCC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La presse de gauche célèbre une victoire ; la presse conservatrice reste prudente et parle de reprise du travail.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12800" y="6238280"/>
            <a:ext cx="91567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A9A29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Front populaire · La presse du 8 juin 1936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0566400" y="6238280"/>
            <a:ext cx="812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A9A290"/>
                </a:solidFill>
                <a:latin typeface="Public Sans" pitchFamily="34" charset="0"/>
                <a:ea typeface="Public Sans" pitchFamily="34" charset="-122"/>
                <a:cs typeface="Public Sans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1028</Words>
  <Application>Microsoft Office PowerPoint</Application>
  <PresentationFormat>Grand écran</PresentationFormat>
  <Paragraphs>111</Paragraphs>
  <Slides>8</Slides>
  <Notes>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8</vt:i4>
      </vt:variant>
    </vt:vector>
  </HeadingPairs>
  <TitlesOfParts>
    <vt:vector size="12" baseType="lpstr">
      <vt:lpstr>Arial</vt:lpstr>
      <vt:lpstr>Playfair Display</vt:lpstr>
      <vt:lpstr>Public Sans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Accords Matignon, presse du 8 juin 1936</dc:title>
  <dc:subject>PptxGenJS Presentation</dc:subject>
  <dc:creator>PptxGenJS</dc:creator>
  <cp:lastModifiedBy>christophe Fontaine</cp:lastModifiedBy>
  <cp:revision>1</cp:revision>
  <dcterms:created xsi:type="dcterms:W3CDTF">2026-09-20T15:54:49Z</dcterms:created>
  <dcterms:modified xsi:type="dcterms:W3CDTF">2026-09-20T15:57:03Z</dcterms:modified>
</cp:coreProperties>
</file>